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859" r:id="rId3"/>
    <p:sldId id="1017" r:id="rId4"/>
    <p:sldId id="1018" r:id="rId5"/>
    <p:sldId id="1035" r:id="rId6"/>
    <p:sldId id="1036" r:id="rId7"/>
    <p:sldId id="1020" r:id="rId8"/>
    <p:sldId id="1037" r:id="rId9"/>
    <p:sldId id="1041" r:id="rId10"/>
    <p:sldId id="1038" r:id="rId11"/>
    <p:sldId id="1039" r:id="rId12"/>
    <p:sldId id="1022" r:id="rId13"/>
    <p:sldId id="1024" r:id="rId14"/>
    <p:sldId id="1042" r:id="rId15"/>
    <p:sldId id="1043" r:id="rId16"/>
    <p:sldId id="1044" r:id="rId17"/>
    <p:sldId id="1026" r:id="rId18"/>
    <p:sldId id="1045" r:id="rId19"/>
    <p:sldId id="1028" r:id="rId2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E3F2E7"/>
    <a:srgbClr val="D8ECDD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94" d="100"/>
          <a:sy n="94" d="100"/>
        </p:scale>
        <p:origin x="90" y="330"/>
      </p:cViewPr>
      <p:guideLst>
        <p:guide orient="horz" pos="2160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文本框 3"/>
          <p:cNvSpPr txBox="1"/>
          <p:nvPr userDrawn="1"/>
        </p:nvSpPr>
        <p:spPr>
          <a:xfrm>
            <a:off x="5159102" y="-27384"/>
            <a:ext cx="6768752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高中物理 选择性必修第一册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0.png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第一章　动量守恒定律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en-US" altLang="zh-CN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.</a:t>
            </a:r>
            <a:r>
              <a:rPr lang="zh-CN" altLang="en-US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 动</a:t>
            </a:r>
            <a:r>
              <a:rPr lang="zh-CN" altLang="en-US" sz="4800" b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　量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831510" y="2682759"/>
            <a:ext cx="1536916" cy="57554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652451" y="2689343"/>
            <a:ext cx="955115" cy="57554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85338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</a:t>
                </a:r>
                <a:r>
                  <a:rPr lang="zh-CN" altLang="zh-CN" b="1" dirty="0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动量</a:t>
                </a:r>
                <a:r>
                  <a:rPr lang="zh-CN" altLang="zh-CN" b="1" dirty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和动能的区别与联系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动量和动能的关系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09600" algn="dist"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动量和动能都是描述物体运动状态的物理量，运动的物体在某一时刻既有动量</a:t>
                </a:r>
                <a:r>
                  <a:rPr lang="zh-CN" altLang="zh-CN" b="1" spc="-9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又有动能</a:t>
                </a:r>
                <a:r>
                  <a:rPr lang="en-US" altLang="zh-CN" b="1" spc="-9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spc="-9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由于动量</a:t>
                </a:r>
                <a:r>
                  <a:rPr lang="en-US" altLang="zh-CN" b="1" i="1" spc="-9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spc="-9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spc="-9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spc="-90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spc="-9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、动能</a:t>
                </a:r>
                <a:r>
                  <a:rPr lang="en-US" altLang="zh-CN" b="1" i="1" spc="-9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b="1" spc="-90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 spc="-9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 spc="-9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spc="-90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spc="-9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spc="-9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，可知它们的联系</a:t>
                </a:r>
                <a:r>
                  <a:rPr lang="zh-CN" altLang="zh-CN" b="1" spc="-9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</a:t>
                </a:r>
                <a:r>
                  <a:rPr lang="en-US" altLang="zh-CN" b="1" i="1" spc="-9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p</a:t>
                </a:r>
                <a:r>
                  <a:rPr lang="zh-CN" altLang="zh-CN" b="1" spc="-90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 spc="-9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  <m:sSub>
                          <m:sSubPr>
                            <m:ctrlPr>
                              <a:rPr lang="zh-CN" altLang="zh-CN" b="1" i="1" spc="-9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spc="-9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𝑬</m:t>
                            </m:r>
                          </m:e>
                          <m:sub>
                            <m:r>
                              <a:rPr lang="en-US" altLang="zh-CN" b="1" i="1" spc="-9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𝐤</m:t>
                            </m:r>
                          </m:sub>
                        </m:sSub>
                      </m:e>
                    </m:rad>
                  </m:oMath>
                </a14:m>
                <a:r>
                  <a:rPr lang="zh-CN" altLang="zh-CN" b="1" spc="-9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b="1" i="1" spc="-9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E</a:t>
                </a:r>
                <a:r>
                  <a:rPr lang="en-US" altLang="zh-CN" b="1" spc="-90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k</a:t>
                </a:r>
                <a:r>
                  <a:rPr lang="zh-CN" altLang="zh-CN" b="1" spc="-90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spc="-9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b="1" i="1" spc="-9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spc="-9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𝒑</m:t>
                            </m:r>
                          </m:e>
                          <m:sup>
                            <m:r>
                              <a:rPr lang="en-US" altLang="zh-CN" b="1" i="1" spc="-9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den>
                    </m:f>
                  </m:oMath>
                </a14:m>
                <a:r>
                  <a:rPr lang="en-US" altLang="zh-CN" b="1" spc="-9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 spc="-9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动量和动能的区别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09600"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动量是矢量，动能是标量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对某质量不变的物体来说，其动量变化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动量的大小或方向发生变化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时，动能不一定变化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动量大小不变时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动能不变化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；其动能变化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速度大小改变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动量一定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变化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853380"/>
              </a:xfrm>
              <a:blipFill rotWithShape="1">
                <a:blip r:embed="rId1"/>
                <a:stretch>
                  <a:fillRect l="-2" t="-13" r="1" b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知识点3.eps" descr="id:214749031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3427" y="908720"/>
            <a:ext cx="1207135" cy="320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4要点破.eps" descr="id:214749165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134766" y="739720"/>
            <a:ext cx="7628890" cy="65913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44331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动量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变化量的计算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动量的变化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79755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，是矢量，只要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的大小、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的大小和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的方向三者中任何一个发生了变化，动量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就发生变化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动量的变化量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79755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物体在某段时间内末动量与初动量的矢量差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也是矢量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lang="en-US" altLang="zh-CN" b="1" dirty="0" err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</a:rPr>
              <a:t>Δ</a:t>
            </a:r>
            <a:r>
              <a:rPr lang="en-US" altLang="zh-CN" b="1" i="1" dirty="0" err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</a:rPr>
              <a:t>p'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</a:rPr>
              <a:t>p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动量变化量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是矢量，方向与速度变化量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 err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相同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要点.eps" descr="id:21474903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7434" y="1504300"/>
            <a:ext cx="974725" cy="3422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同一直线上的动量变化量的计算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40080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先选取正方向，方向与选取正方向相同时，动量为正值；方向与选取正方向相反时，动量为负值，然后代入公式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p'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p'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同向、且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p'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时：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p'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方向相同，如图甲所示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wld485.jpg" descr="id:214749033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222998" y="3284984"/>
            <a:ext cx="3372485" cy="155765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609733" y="5013176"/>
            <a:ext cx="4940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p'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同向、且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p'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p'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方向相反，如图乙所示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06974" y="1412776"/>
            <a:ext cx="3456384" cy="221901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60854" y="3501008"/>
            <a:ext cx="86622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当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p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、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p'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方向相反时，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Δ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p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与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p'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方向相同，如图丙所示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wld487.jpg" descr="id:214749034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27278" y="4221088"/>
            <a:ext cx="3096344" cy="1741627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328427" y="5962715"/>
            <a:ext cx="4940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不在同一直线上动量变化量的计算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9125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若初、末动量不在同一直线上，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遵循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平行四边形定则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三角形定则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，作图求解时，将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p'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移至同一起始点，如图丁所示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75309" y="2514043"/>
            <a:ext cx="6784787" cy="29140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动量改变的三种情况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动量的大小和方向都发生变化，对同一物体而言，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，则物体速度的大小和方向都发生变化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如物体做抛体运动的情况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动量的方向改变而大小不变，对同一物体来讲，物体的速度方向发生改变而速度大小没有变化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如物体做匀速圆周运动的情况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动量的方向没有发生变化，仅动量的大小发生变化，对同一物体来说，就是速度的方向没有发生变化，仅速度的大小改变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如物体做匀加速直线运动的情况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典例1.eps" descr="id:214749168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58412" y="917051"/>
            <a:ext cx="994484" cy="320124"/>
          </a:xfrm>
          <a:prstGeom prst="rect">
            <a:avLst/>
          </a:prstGeom>
        </p:spPr>
      </p:pic>
      <p:pic>
        <p:nvPicPr>
          <p:cNvPr id="7" name="24答案.eps" descr="id:214749170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3641962"/>
            <a:ext cx="840740" cy="299720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27116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个质量是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smtClean="0">
                <a:solidFill>
                  <a:srgbClr val="000000"/>
                </a:solidFill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kg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的钢球，以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m/s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的速度水平向右运动，碰到坚硬的墙壁后弹回，沿着同一直线以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m/s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的速度水平向左运动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若以水平向右为正方向，则碰撞前、后钢球的动量变化量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smtClean="0">
                <a:solidFill>
                  <a:srgbClr val="000000"/>
                </a:solidFill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kg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m/s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000000"/>
                </a:solidFill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kg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m/s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000000"/>
                </a:solidFill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kg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m/s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414686" y="356098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C</a:t>
            </a:r>
            <a:endParaRPr lang="zh-CN" altLang="en-US"/>
          </a:p>
        </p:txBody>
      </p:sp>
      <p:pic>
        <p:nvPicPr>
          <p:cNvPr id="6" name="24解析.eps" descr="id:214749169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4149080"/>
            <a:ext cx="861551" cy="288032"/>
          </a:xfrm>
          <a:prstGeom prst="rect">
            <a:avLst/>
          </a:prstGeom>
        </p:spPr>
      </p:pic>
      <p:sp>
        <p:nvSpPr>
          <p:cNvPr id="8" name="内容占位符 5"/>
          <p:cNvSpPr txBox="1"/>
          <p:nvPr/>
        </p:nvSpPr>
        <p:spPr bwMode="auto">
          <a:xfrm>
            <a:off x="360854" y="4000996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取水平向右的方向为正方向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碰撞前钢球的速度为</a:t>
            </a:r>
            <a:r>
              <a:rPr lang="en-US" altLang="zh-CN" b="1" i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m/s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碰撞前钢球的动量为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i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kg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m/s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kg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m/s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碰撞后钢球的速度为</a:t>
            </a:r>
            <a:r>
              <a:rPr lang="en-US" altLang="zh-CN" b="1" i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＝－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m/s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碰撞后钢球的动量为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p'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i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＝－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kg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m/s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＝－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kg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m/s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碰撞前、后钢球的动量变化量为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p'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＝－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.6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m/s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smtClean="0">
                <a:solidFill>
                  <a:srgbClr val="000000"/>
                </a:solidFill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kg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m/s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＝－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kg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m/s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586764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动量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变化量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是矢量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方向与速度变化量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相同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关键提醒.eps" descr="id:214749039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97865" y="878066"/>
            <a:ext cx="1728192" cy="360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典例2.eps" descr="id:214749170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5220" y="947359"/>
            <a:ext cx="904076" cy="291022"/>
          </a:xfrm>
          <a:prstGeom prst="rect">
            <a:avLst/>
          </a:prstGeom>
        </p:spPr>
      </p:pic>
      <p:pic>
        <p:nvPicPr>
          <p:cNvPr id="8" name="24答案.eps" descr="id:21474917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4859" y="3709041"/>
            <a:ext cx="840740" cy="29972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一质量为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kg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的小球以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m/s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的初速度斜向上抛出，不计空气阻力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当小球落到与抛出点等高处时，小球动量改变量的大小为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kg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m/s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，则这一过程经历的时间为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重力加速度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m/s</a:t>
            </a:r>
            <a:r>
              <a:rPr lang="en-US" altLang="zh-CN" b="1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s</a:t>
            </a: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486694" y="362702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B</a:t>
            </a:r>
            <a:endParaRPr lang="zh-CN" altLang="en-US"/>
          </a:p>
        </p:txBody>
      </p:sp>
      <p:pic>
        <p:nvPicPr>
          <p:cNvPr id="6" name="24解析.eps" descr="id:214749169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4247728"/>
            <a:ext cx="764309" cy="27247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内容占位符 2"/>
              <p:cNvSpPr txBox="1"/>
              <p:nvPr/>
            </p:nvSpPr>
            <p:spPr bwMode="auto">
              <a:xfrm>
                <a:off x="360854" y="4077072"/>
                <a:ext cx="11485848" cy="23153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由于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小球从抛出到落到与抛出点等高处这一运动过程中只受重力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故速度只在竖直方向发生变化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可得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𝒑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 m/s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经历的时间为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𝒈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𝟐𝟎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 s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内容占位符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077072"/>
                <a:ext cx="11485848" cy="2315377"/>
              </a:xfrm>
              <a:prstGeom prst="rect">
                <a:avLst/>
              </a:prstGeom>
              <a:blipFill rotWithShape="1">
                <a:blip r:embed="rId4"/>
                <a:stretch>
                  <a:fillRect l="-2" t="-16" r="1" b="-58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6574" y="1639236"/>
            <a:ext cx="1254116" cy="369395"/>
          </a:xfrm>
          <a:prstGeom prst="rect">
            <a:avLst/>
          </a:prstGeom>
        </p:spPr>
      </p:pic>
      <p:pic>
        <p:nvPicPr>
          <p:cNvPr id="6" name="24知识过.eps" descr="id:21474916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188368" y="804441"/>
            <a:ext cx="7723262" cy="536327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452310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寻求碰撞中的不变量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实验目的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明确探究碰撞中的不变量的基本思路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探究一维碰撞中的不变量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实验原理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一维碰撞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57200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两个物体碰撞前沿同一直线运动，碰撞后仍沿这条直线运动，这种碰撞叫作一维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碰撞</a:t>
            </a:r>
            <a:r>
              <a:rPr lang="en-US" altLang="zh-CN" b="1" spc="-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50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寻求不变量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理解不变量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57200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在各种碰撞的情况下都不改变的物理量，才是我们寻求的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不变量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在一维碰撞的前提下，设两个物体的质量分别为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，碰撞前它们的速度分别为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，碰撞后的速度分别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规定某一速度方向为正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对于碰撞前、后速度的变化和物体质量的关系，我们可以做如下猜测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87413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质量是不变的，但质量并不能描述物体的运动状态，不是我们追寻的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不变量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物体质量与各自速度的乘积之和是否为不变量，即是否有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物体质量与各自速度平方的乘积之和是否为不变量，即是否有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物体速度与其质量之比的和是否为不变量，即是否有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′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′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874135"/>
              </a:xfrm>
              <a:blipFill rotWithShape="1">
                <a:blip r:embed="rId1"/>
                <a:stretch>
                  <a:fillRect l="-2" t="-16" r="1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2216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实验注意事项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保证两个物体发生的是一维碰撞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即两个物体碰撞前沿一条直线运动，碰撞后仍沿这条直线运动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气垫导轨是一种精度较高的现代化教学仪器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切忌振动、重压，严防碰伤和划伤，禁止在不通气的情况下将滑块在导轨面上摩擦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若利用气垫导轨进行实验，调整气垫导轨时应注意利用水平仪确保导轨水平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利用摆球进行实验时，可以将实验仪器靠在一个大型的量角器上，这样可以较准确地读出小球摆动的角度，以减小误差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若利用摆球进行实验，两小球静止时球心应在同一水平线上，以便对心碰撞，且刚好接触时，摆线竖直，将小球拉起后，两条摆线应在同一竖直面内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碰撞有很多情形，我们寻求的不变量必须在各种碰撞情况下都不改变，才符合要求</a:t>
            </a:r>
            <a:r>
              <a:rPr lang="en-US" altLang="zh-CN" b="1" spc="-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3192" y="908720"/>
            <a:ext cx="1308841" cy="346592"/>
          </a:xfrm>
          <a:prstGeom prst="rect">
            <a:avLst/>
          </a:prstGeom>
        </p:spPr>
      </p:pic>
      <p:sp>
        <p:nvSpPr>
          <p:cNvPr id="8" name="内容占位符 3"/>
          <p:cNvSpPr txBox="1"/>
          <p:nvPr/>
        </p:nvSpPr>
        <p:spPr bwMode="auto">
          <a:xfrm>
            <a:off x="360854" y="764704"/>
            <a:ext cx="11485848" cy="3969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动量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定义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57200" eaLnBrk="1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运动物体的质量和它的速度的乘积叫作物体的动量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表达式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57200" eaLnBrk="1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动量</a:t>
            </a:r>
            <a:r>
              <a:rPr lang="en-US" altLang="zh-CN" b="1" i="1" smtClean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</a:rPr>
              <a:t>p</a:t>
            </a:r>
            <a:r>
              <a:rPr lang="zh-CN" altLang="zh-CN" b="1" smtClean="0">
                <a:solidFill>
                  <a:srgbClr val="000000"/>
                </a:solidFill>
                <a:highlight>
                  <a:srgbClr val="FFFF00"/>
                </a:highlight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smtClean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en-US" altLang="zh-CN" b="1" i="1" smtClean="0">
                <a:solidFill>
                  <a:srgbClr val="000000"/>
                </a:solidFill>
                <a:highlight>
                  <a:srgbClr val="FFFF00"/>
                </a:highlight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单位为千克米每秒，符号是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m/s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方向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57200" eaLnBrk="1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动量是</a:t>
            </a:r>
            <a:r>
              <a:rPr lang="zh-CN" altLang="zh-CN" b="1" smtClean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矢量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，它的方向与速度的方向相同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理解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动量的瞬时性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40080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求动量时要明确是哪一物体在哪一状态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的动量，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中的速度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是瞬时速度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动量包含了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参与运动的物体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运动速度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两方面的信息，反映了由这两方面共同决定的物体的运动状态，具有瞬时性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645024"/>
            <a:ext cx="11485848" cy="2308324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速度也是个状态量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但它是个运动学概念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只反映运动的快慢和方向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而运动归根结底是物体的运动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没有了物体便没有运动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显然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动量包含了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参与运动的物体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运动速度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两方面的信息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更能从本质上揭示物体的运动状态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是一个动力学概念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温馨提示.eps" descr="id:214749030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3789040"/>
            <a:ext cx="1711325" cy="3359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动量的矢量性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动量的方向与物体的瞬时速度的方向相同，大小由质量和速度大小的乘积决定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如果物体在一条直线上运动，则选定一个正方向后，动量的矢量运算就可以转化为代数运算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018834"/>
            <a:ext cx="11485848" cy="1130246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动量是矢量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比较两个物体的动量时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不能仅比较大小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也应比较方向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只有两个物体的动量大小相等、方向相同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它们的动量才相等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温馨提示.eps" descr="id:214749030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4418" y="3162850"/>
            <a:ext cx="1711325" cy="3359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动量的相对性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物体的动量与参考系的选择有关，选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参考系时，同一物体的动量可能不同，通常在不说明参考系的情况下，物体的动量是指物体相对地面的动量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2958</Words>
  <Application>WPS 演示</Application>
  <PresentationFormat>自定义</PresentationFormat>
  <Paragraphs>103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1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Book Antiqua</vt:lpstr>
      <vt:lpstr>Cambria Math</vt:lpstr>
      <vt:lpstr>仿宋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徐启全</cp:lastModifiedBy>
  <cp:revision>403</cp:revision>
  <dcterms:created xsi:type="dcterms:W3CDTF">2020-11-06T05:24:00Z</dcterms:created>
  <dcterms:modified xsi:type="dcterms:W3CDTF">2025-06-24T00:51:43Z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4031DEE44B9F4B7A91EC10DE6E344D7F_12</vt:lpwstr>
  </property>
</Properties>
</file>